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59" r:id="rId4"/>
    <p:sldId id="264" r:id="rId5"/>
    <p:sldId id="260" r:id="rId6"/>
    <p:sldId id="271" r:id="rId7"/>
    <p:sldId id="266" r:id="rId8"/>
    <p:sldId id="267" r:id="rId9"/>
    <p:sldId id="268" r:id="rId10"/>
    <p:sldId id="272" r:id="rId11"/>
    <p:sldId id="265" r:id="rId12"/>
    <p:sldId id="26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1995" autoAdjust="0"/>
  </p:normalViewPr>
  <p:slideViewPr>
    <p:cSldViewPr snapToGrid="0">
      <p:cViewPr varScale="1">
        <p:scale>
          <a:sx n="37" d="100"/>
          <a:sy n="37" d="100"/>
        </p:scale>
        <p:origin x="9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3CBE7-D0F6-40F8-929E-7925670B9E3D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EBEEE-C874-43CF-B880-1793C9B14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BEEE-C874-43CF-B880-1793C9B149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latin typeface="Calibri" panose="020F0502020204030204" pitchFamily="34" charset="0"/>
                <a:ea typeface="Times New Roman" panose="02020603050405020304" pitchFamily="18" charset="0"/>
              </a:rPr>
              <a:t>שיטה זו מציעה כלי מתקדם ביותר לרפואה המודרנית, בעזרתו יונגשו בדיקות וזיהוי מוקדם של מחלות לטיפול מהיר ויעיל במינימום כאב. </a:t>
            </a:r>
            <a:r>
              <a:rPr lang="he-IL" b="1" dirty="0"/>
              <a:t>מטרתי בפרויקט זה הינה למידת השיטות והתהליך הנחוצים לפבריקציית המחטים, מיטוב התהליכים לקבלת צ'יפים בניצולת ואיכות גבוהה והדגמת יעילות המחטים בעזרת חלבונים פלואורסצנטיים.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BEEE-C874-43CF-B880-1793C9B149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BEEE-C874-43CF-B880-1793C9B149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BEEE-C874-43CF-B880-1793C9B149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BEEE-C874-43CF-B880-1793C9B149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4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7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1F7E-ACC2-4FE5-8EB2-35978C6B04F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BC7E-E300-48AB-9200-57C1F408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71" y="365125"/>
            <a:ext cx="108404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Aharoni" panose="02010803020104030203" pitchFamily="2" charset="-79"/>
              </a:rPr>
              <a:t>ייצור ננו עמודות סיליקון על גבי מחטים זעירות לחיישנים ביולוגיים, בשיטת איכול סלקטיבי ע"י </a:t>
            </a:r>
            <a:r>
              <a:rPr lang="he-IL" b="1" dirty="0" err="1">
                <a:latin typeface="Aharoni" panose="02010803020104030203" pitchFamily="2" charset="-79"/>
              </a:rPr>
              <a:t>קטליזת</a:t>
            </a:r>
            <a:r>
              <a:rPr lang="he-IL" b="1" dirty="0">
                <a:latin typeface="Aharoni" panose="02010803020104030203" pitchFamily="2" charset="-79"/>
              </a:rPr>
              <a:t> מתכות</a:t>
            </a:r>
            <a:endParaRPr lang="en-US" dirty="0">
              <a:latin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69" y="1690688"/>
            <a:ext cx="7238998" cy="5023865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B0CCCE6-F84E-0B8B-F4DA-682F8D5C3473}"/>
              </a:ext>
            </a:extLst>
          </p:cNvPr>
          <p:cNvSpPr txBox="1"/>
          <p:nvPr/>
        </p:nvSpPr>
        <p:spPr>
          <a:xfrm>
            <a:off x="0" y="6488668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Borberg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 al., 2019) </a:t>
            </a:r>
            <a:endParaRPr lang="he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E07CA-2704-78D3-264D-7DEFF24EA77C}"/>
              </a:ext>
            </a:extLst>
          </p:cNvPr>
          <p:cNvSpPr txBox="1"/>
          <p:nvPr/>
        </p:nvSpPr>
        <p:spPr>
          <a:xfrm>
            <a:off x="9500525" y="5042118"/>
            <a:ext cx="2691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he-IL" sz="2000" dirty="0">
                <a:cs typeface="+mj-cs"/>
              </a:rPr>
              <a:t>מגישה: הילה גובי</a:t>
            </a:r>
          </a:p>
          <a:p>
            <a:pPr algn="just" rtl="1"/>
            <a:r>
              <a:rPr lang="he-IL" sz="2000" dirty="0">
                <a:cs typeface="+mj-cs"/>
              </a:rPr>
              <a:t>בהנחיית: פרופ' פטולסקי, אוניברסיטת תל אביב.</a:t>
            </a:r>
          </a:p>
          <a:p>
            <a:pPr algn="just" rtl="1"/>
            <a:r>
              <a:rPr lang="he-IL" sz="2000" dirty="0">
                <a:cs typeface="+mj-cs"/>
              </a:rPr>
              <a:t>מנחה פנימי: פרופ' איגור רכינוב, האו"פ.</a:t>
            </a:r>
            <a:endParaRPr lang="en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001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73" y="3157325"/>
            <a:ext cx="315404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18" y="2235502"/>
            <a:ext cx="5083152" cy="4042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044111" y="3618970"/>
            <a:ext cx="1885949" cy="1438910"/>
            <a:chOff x="0" y="0"/>
            <a:chExt cx="1958975" cy="1447165"/>
          </a:xfrm>
        </p:grpSpPr>
        <p:pic>
          <p:nvPicPr>
            <p:cNvPr id="5" name="תמונה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4" t="1" r="15234" b="6844"/>
            <a:stretch/>
          </p:blipFill>
          <p:spPr bwMode="auto">
            <a:xfrm>
              <a:off x="365760" y="0"/>
              <a:ext cx="1593215" cy="14471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מחבר ישר 24"/>
            <p:cNvCxnSpPr/>
            <p:nvPr/>
          </p:nvCxnSpPr>
          <p:spPr>
            <a:xfrm flipV="1">
              <a:off x="0" y="222637"/>
              <a:ext cx="675861" cy="545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מחבר ישר 25"/>
            <p:cNvCxnSpPr/>
            <p:nvPr/>
          </p:nvCxnSpPr>
          <p:spPr>
            <a:xfrm>
              <a:off x="0" y="826936"/>
              <a:ext cx="741045" cy="4140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e-IL" sz="5400" b="1" dirty="0">
                <a:latin typeface="Aharoni" panose="02010803020104030203" pitchFamily="2" charset="-79"/>
              </a:rPr>
              <a:t>מדידות ותוצאות</a:t>
            </a:r>
            <a:br>
              <a:rPr lang="he-IL" sz="5400" b="1" dirty="0">
                <a:latin typeface="Aharoni" panose="02010803020104030203" pitchFamily="2" charset="-79"/>
              </a:rPr>
            </a:br>
            <a:endParaRPr lang="en-US" sz="5400" b="1" dirty="0">
              <a:latin typeface="Aharoni" panose="02010803020104030203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0784" y="1333357"/>
            <a:ext cx="718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התקבלו מפרוסת הסיליקון חמישה עשר צ'יפים כל אחד בעל שלושה מחטים ושטח פנים עצום הודות לצפיפות ועומק </a:t>
            </a:r>
            <a:r>
              <a:rPr lang="he-IL" sz="2400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הפילרים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.</a:t>
            </a:r>
            <a:endParaRPr lang="en-US" sz="2400" dirty="0">
              <a:latin typeface="Aharoni" panose="02010803020104030203" pitchFamily="2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388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293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he-IL" sz="5400" b="1" dirty="0">
                <a:latin typeface="Aharoni" panose="02010803020104030203" pitchFamily="2" charset="-79"/>
              </a:rPr>
              <a:t>מדידות ותוצאות</a:t>
            </a:r>
            <a:br>
              <a:rPr lang="he-IL" sz="5400" b="1" dirty="0">
                <a:latin typeface="Aharoni" panose="02010803020104030203" pitchFamily="2" charset="-79"/>
              </a:rPr>
            </a:br>
            <a:endParaRPr lang="en-US" sz="5400" b="1" dirty="0">
              <a:latin typeface="Aharoni" panose="02010803020104030203" pitchFamily="2" charset="-79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6"/>
          <a:stretch/>
        </p:blipFill>
        <p:spPr>
          <a:xfrm>
            <a:off x="838199" y="3482697"/>
            <a:ext cx="2891155" cy="292545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CA1392-4835-3ADC-13BF-C34A70ADBA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9515"/>
            <a:ext cx="2891155" cy="246824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770871" y="14287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השוואה בין הקריאה של מחטים </a:t>
            </a:r>
            <a:r>
              <a:rPr lang="he-IL" sz="2400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שהותמרו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בחלבון ספציפי (</a:t>
            </a:r>
            <a:r>
              <a:rPr lang="en-US" sz="2400" b="1" dirty="0">
                <a:ea typeface="Times New Roman" panose="02020603050405020304" pitchFamily="18" charset="0"/>
                <a:cs typeface="+mj-cs"/>
              </a:rPr>
              <a:t>GFP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) למחטים </a:t>
            </a:r>
            <a:r>
              <a:rPr lang="he-IL" sz="2400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שהותמרו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בחלבון לא ספציפי</a:t>
            </a:r>
            <a:endParaRPr lang="en-US" sz="2400" dirty="0">
              <a:latin typeface="Aharoni" panose="02010803020104030203" pitchFamily="2" charset="-79"/>
              <a:cs typeface="+mj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20D982C-99B3-63C4-9E2B-64EAE926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055" y="2616060"/>
            <a:ext cx="6579870" cy="39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3671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he-IL" sz="5400" b="1" dirty="0">
                <a:latin typeface="Aharoni" panose="02010803020104030203" pitchFamily="2" charset="-79"/>
              </a:rPr>
              <a:t>מסקנות ודיון</a:t>
            </a:r>
            <a:r>
              <a:rPr lang="en-US" sz="5400" b="1" dirty="0">
                <a:latin typeface="Aharoni" panose="02010803020104030203" pitchFamily="2" charset="-79"/>
              </a:rPr>
              <a:t/>
            </a:r>
            <a:br>
              <a:rPr lang="en-US" sz="5400" b="1" dirty="0">
                <a:latin typeface="Aharoni" panose="02010803020104030203" pitchFamily="2" charset="-79"/>
              </a:rPr>
            </a:br>
            <a:endParaRPr lang="en-US" sz="5400" b="1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he-IL" sz="3200" dirty="0">
                <a:latin typeface="Aharoni" panose="02010803020104030203" pitchFamily="2" charset="-79"/>
                <a:cs typeface="+mj-cs"/>
              </a:rPr>
              <a:t>בפרויקט זה הוצג הרעיון של חיישן על גבי מחט זעירה, המורכב מננו-עמודות סיליקון לבדיקות דם קפילרי וזיהוי חלבוני מטרה המזוהים עם מחלות מסוימות.</a:t>
            </a:r>
          </a:p>
          <a:p>
            <a:pPr algn="just" rtl="1"/>
            <a:r>
              <a:rPr lang="he-IL" sz="3200" dirty="0">
                <a:latin typeface="Aharoni" panose="02010803020104030203" pitchFamily="2" charset="-79"/>
                <a:cs typeface="+mj-cs"/>
              </a:rPr>
              <a:t>ראינו שהתהליך עובד, ומאפשר ייצור מחטים בשיטות נוחות, זמינות וחסכוניות.</a:t>
            </a:r>
          </a:p>
          <a:p>
            <a:pPr algn="just" rtl="1"/>
            <a:r>
              <a:rPr lang="he-IL" sz="3200" dirty="0">
                <a:latin typeface="Aharoni" panose="02010803020104030203" pitchFamily="2" charset="-79"/>
                <a:cs typeface="+mj-cs"/>
              </a:rPr>
              <a:t>ניתן לזהות באופן מוחלט נוכחות או אי-נוכחות של חלבון בדגימה.</a:t>
            </a:r>
          </a:p>
          <a:p>
            <a:pPr marL="0" indent="0" algn="just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5FBE-4B74-51D2-A934-54A66D27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000" b="1" dirty="0"/>
              <a:t>תודות</a:t>
            </a:r>
            <a:endParaRPr lang="en-IL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9C95-856F-18E9-55F0-2F8414498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>
                <a:cs typeface="+mj-cs"/>
              </a:rPr>
              <a:t>תודה רבה לפרופ' פטולסקי על האפשרות ללמוד ולהתנסות במעבדה שלו במחקר משמעותי, וכן על הליווי לאורך הפרויקט.</a:t>
            </a:r>
          </a:p>
          <a:p>
            <a:pPr marL="0" indent="0" algn="r" rtl="1">
              <a:buNone/>
            </a:pPr>
            <a:endParaRPr lang="he-IL" dirty="0">
              <a:cs typeface="+mj-cs"/>
            </a:endParaRPr>
          </a:p>
          <a:p>
            <a:pPr marL="0" indent="0" algn="r" rtl="1">
              <a:buNone/>
            </a:pPr>
            <a:r>
              <a:rPr lang="he-IL" dirty="0">
                <a:cs typeface="+mj-cs"/>
              </a:rPr>
              <a:t>תודה רבה לפרופ' איגור רכינוב, על הליווי במהלך הפרויקט.</a:t>
            </a:r>
            <a:endParaRPr lang="en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566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spc="300" dirty="0">
                <a:latin typeface="Aharoni" panose="02010803020104030203" pitchFamily="2" charset="-79"/>
              </a:rPr>
              <a:t>תוכן עניינים</a:t>
            </a:r>
            <a:endParaRPr lang="en-US" b="1" spc="300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084"/>
            <a:ext cx="10327105" cy="4620879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he-IL" sz="4000" spc="300" dirty="0">
                <a:latin typeface="Aharoni" panose="02010803020104030203" pitchFamily="2" charset="-79"/>
                <a:cs typeface="+mj-cs"/>
              </a:rPr>
              <a:t>מבוא</a:t>
            </a:r>
          </a:p>
          <a:p>
            <a:pPr algn="r" rtl="1"/>
            <a:r>
              <a:rPr lang="he-IL" sz="4000" spc="300" dirty="0">
                <a:latin typeface="Aharoni" panose="02010803020104030203" pitchFamily="2" charset="-79"/>
                <a:cs typeface="+mj-cs"/>
              </a:rPr>
              <a:t>שאלת המחקר</a:t>
            </a:r>
            <a:endParaRPr lang="en-US" sz="4000" spc="300" dirty="0">
              <a:latin typeface="Aharoni" panose="02010803020104030203" pitchFamily="2" charset="-79"/>
              <a:cs typeface="+mj-cs"/>
            </a:endParaRPr>
          </a:p>
          <a:p>
            <a:pPr algn="r" rtl="1"/>
            <a:r>
              <a:rPr lang="he-IL" sz="4000" spc="300" dirty="0">
                <a:latin typeface="Aharoni" panose="02010803020104030203" pitchFamily="2" charset="-79"/>
                <a:cs typeface="+mj-cs"/>
              </a:rPr>
              <a:t>שיטות וחומרים</a:t>
            </a:r>
          </a:p>
          <a:p>
            <a:pPr marL="0" indent="0" algn="r" rtl="1">
              <a:buNone/>
            </a:pPr>
            <a:r>
              <a:rPr lang="he-IL" sz="4000" spc="300" dirty="0">
                <a:latin typeface="Aharoni" panose="02010803020104030203" pitchFamily="2" charset="-79"/>
                <a:cs typeface="+mj-cs"/>
              </a:rPr>
              <a:t>  - בחירת פרוסת הסיליקון </a:t>
            </a:r>
          </a:p>
          <a:p>
            <a:pPr marL="0" indent="0" algn="r" rtl="1">
              <a:buNone/>
            </a:pPr>
            <a:r>
              <a:rPr lang="he-IL" sz="4000" spc="300" dirty="0">
                <a:latin typeface="Aharoni" panose="02010803020104030203" pitchFamily="2" charset="-79"/>
                <a:cs typeface="+mj-cs"/>
              </a:rPr>
              <a:t>  - פיזור </a:t>
            </a:r>
            <a:r>
              <a:rPr lang="he-IL" sz="4000" spc="300" dirty="0" err="1">
                <a:latin typeface="Aharoni" panose="02010803020104030203" pitchFamily="2" charset="-79"/>
                <a:cs typeface="+mj-cs"/>
              </a:rPr>
              <a:t>בידים</a:t>
            </a:r>
            <a:endParaRPr lang="he-IL" sz="4000" spc="300" dirty="0">
              <a:latin typeface="Aharoni" panose="02010803020104030203" pitchFamily="2" charset="-79"/>
              <a:cs typeface="+mj-cs"/>
            </a:endParaRPr>
          </a:p>
          <a:p>
            <a:pPr marL="0" indent="0" algn="r" rtl="1">
              <a:buNone/>
            </a:pPr>
            <a:r>
              <a:rPr lang="he-IL" sz="4000" spc="300" dirty="0">
                <a:latin typeface="Aharoni" panose="02010803020104030203" pitchFamily="2" charset="-79"/>
                <a:cs typeface="+mj-cs"/>
              </a:rPr>
              <a:t>  - ליתוגרפיה</a:t>
            </a:r>
          </a:p>
          <a:p>
            <a:pPr marL="0" indent="0" algn="r" rtl="1">
              <a:buNone/>
            </a:pPr>
            <a:r>
              <a:rPr lang="he-IL" sz="3300" spc="300" dirty="0">
                <a:latin typeface="Aharoni" panose="02010803020104030203" pitchFamily="2" charset="-79"/>
                <a:cs typeface="+mj-cs"/>
              </a:rPr>
              <a:t>   - </a:t>
            </a:r>
            <a:r>
              <a:rPr lang="he-IL" sz="4100" spc="300" dirty="0">
                <a:latin typeface="Aharoni" panose="02010803020104030203" pitchFamily="2" charset="-79"/>
                <a:cs typeface="+mj-cs"/>
              </a:rPr>
              <a:t>תגובת</a:t>
            </a:r>
            <a:r>
              <a:rPr lang="he-IL" sz="4200" spc="300" dirty="0">
                <a:latin typeface="Aharoni" panose="02010803020104030203" pitchFamily="2" charset="-79"/>
                <a:cs typeface="+mj-cs"/>
              </a:rPr>
              <a:t> </a:t>
            </a:r>
            <a:r>
              <a:rPr lang="en-US" sz="3400" spc="300" dirty="0">
                <a:cs typeface="+mj-cs"/>
              </a:rPr>
              <a:t>Metal Assisting </a:t>
            </a:r>
            <a:r>
              <a:rPr lang="en-US" sz="3400" spc="300" dirty="0" err="1">
                <a:cs typeface="+mj-cs"/>
              </a:rPr>
              <a:t>Chemichal</a:t>
            </a:r>
            <a:r>
              <a:rPr lang="en-US" sz="3400" spc="300" dirty="0">
                <a:cs typeface="+mj-cs"/>
              </a:rPr>
              <a:t> Etching (MACE)</a:t>
            </a:r>
            <a:endParaRPr lang="he-IL" sz="2600" spc="300" dirty="0">
              <a:cs typeface="+mj-cs"/>
            </a:endParaRPr>
          </a:p>
          <a:p>
            <a:pPr marL="0" indent="0" algn="r" rtl="1">
              <a:buNone/>
            </a:pPr>
            <a:r>
              <a:rPr lang="he-IL" sz="4000" spc="300" dirty="0">
                <a:latin typeface="Aharoni" panose="02010803020104030203" pitchFamily="2" charset="-79"/>
                <a:cs typeface="+mj-cs"/>
              </a:rPr>
              <a:t>  - התמרות </a:t>
            </a:r>
            <a:r>
              <a:rPr lang="he-IL" sz="4000" spc="300" dirty="0" err="1">
                <a:latin typeface="Aharoni" panose="02010803020104030203" pitchFamily="2" charset="-79"/>
                <a:cs typeface="+mj-cs"/>
              </a:rPr>
              <a:t>וסנסינג</a:t>
            </a:r>
            <a:endParaRPr lang="en-US" sz="4000" spc="300" dirty="0">
              <a:latin typeface="Aharoni" panose="02010803020104030203" pitchFamily="2" charset="-79"/>
              <a:cs typeface="+mj-cs"/>
            </a:endParaRPr>
          </a:p>
          <a:p>
            <a:pPr algn="r" rtl="1"/>
            <a:r>
              <a:rPr lang="he-IL" sz="4000" spc="300" dirty="0">
                <a:latin typeface="Aharoni" panose="02010803020104030203" pitchFamily="2" charset="-79"/>
                <a:cs typeface="+mj-cs"/>
              </a:rPr>
              <a:t>מדידות ותוצאות</a:t>
            </a:r>
            <a:endParaRPr lang="en-US" sz="4000" spc="300" dirty="0">
              <a:latin typeface="Aharoni" panose="02010803020104030203" pitchFamily="2" charset="-79"/>
              <a:cs typeface="+mj-cs"/>
            </a:endParaRPr>
          </a:p>
          <a:p>
            <a:pPr algn="r" rtl="1"/>
            <a:r>
              <a:rPr lang="he-IL" sz="4000" spc="300" dirty="0">
                <a:latin typeface="Aharoni" panose="02010803020104030203" pitchFamily="2" charset="-79"/>
                <a:cs typeface="+mj-cs"/>
              </a:rPr>
              <a:t>מסקנות ודיון</a:t>
            </a:r>
            <a:endParaRPr lang="en-US" sz="4000" spc="300" dirty="0">
              <a:latin typeface="Aharoni" panose="02010803020104030203" pitchFamily="2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33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מבוא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00707" y="1690688"/>
            <a:ext cx="101937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he-IL" sz="32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אנליזות של דגימות ביולוגיות כמו דם ושתן, הינן חשובות מאוד לאפיון המצב הבריאותי. </a:t>
            </a:r>
            <a:r>
              <a:rPr lang="he-IL" sz="3200" dirty="0">
                <a:latin typeface="Aharoni" panose="02010803020104030203" pitchFamily="2" charset="-79"/>
                <a:cs typeface="+mj-cs"/>
              </a:rPr>
              <a:t>ישנן שיטות רבות המשמשות כיום אך הן לוקות בחסר.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he-IL" sz="3200" dirty="0">
                <a:latin typeface="Aharoni" panose="02010803020104030203" pitchFamily="2" charset="-79"/>
                <a:cs typeface="+mj-cs"/>
              </a:rPr>
              <a:t>מטרת הפרויקט הינה פבריקציה של חיישנים ביולוגים על מחט זעירה אשר יקצרו את משך הבדיקה וינגשו בדיקות חשובות לאוכלוסייה.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he-IL" sz="3200" dirty="0">
                <a:latin typeface="Aharoni" panose="02010803020104030203" pitchFamily="2" charset="-79"/>
                <a:cs typeface="+mj-cs"/>
              </a:rPr>
              <a:t>בשל שטח הפנים הגדול של עמודות הסיליקון, ניתן להכינן על גבי מחט מזערית (</a:t>
            </a:r>
            <a:r>
              <a:rPr lang="he-IL" sz="2800" dirty="0">
                <a:latin typeface="Aharoni" panose="02010803020104030203" pitchFamily="2" charset="-79"/>
                <a:cs typeface="+mj-cs"/>
              </a:rPr>
              <a:t>1*0.22</a:t>
            </a:r>
            <a:r>
              <a:rPr lang="en-US" sz="3200" dirty="0">
                <a:latin typeface="Aharoni" panose="02010803020104030203" pitchFamily="2" charset="-79"/>
                <a:cs typeface="+mj-cs"/>
              </a:rPr>
              <a:t> </a:t>
            </a:r>
            <a:r>
              <a:rPr lang="he-IL" sz="3200" dirty="0">
                <a:latin typeface="Aharoni" panose="02010803020104030203" pitchFamily="2" charset="-79"/>
                <a:cs typeface="+mj-cs"/>
              </a:rPr>
              <a:t>מ"מ) ולהפחית במידה משמעותית את החדירה לגוף והכאב של המטופל. הבדיקה תבוצע על כלי דם קפילריים.</a:t>
            </a:r>
          </a:p>
          <a:p>
            <a:pPr algn="just" rtl="1"/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622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6000" b="1" dirty="0">
                <a:latin typeface="Aharoni" panose="02010803020104030203" pitchFamily="2" charset="-79"/>
              </a:rPr>
              <a:t>שאלת המחקר</a:t>
            </a:r>
            <a:endParaRPr lang="en-US" sz="6000" b="1" dirty="0">
              <a:latin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9339" y="1690688"/>
            <a:ext cx="92644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32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פבריקציית חיישן מננו-עמודות סיליקון היושב על מחט מזערית, לביצוע זיהוי ואנליזה של ריכוז חלבונים המזוהים עם בעיות רפואיות, ישירות בזרם הדם, ללא הוצאת דם, וללא הכנות, בשיטת </a:t>
            </a:r>
            <a:r>
              <a:rPr lang="en-US" sz="3200" dirty="0">
                <a:ea typeface="Times New Roman" panose="02020603050405020304" pitchFamily="18" charset="0"/>
                <a:cs typeface="+mj-cs"/>
              </a:rPr>
              <a:t>in vivo</a:t>
            </a:r>
            <a:r>
              <a:rPr lang="he-IL" sz="32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ע"י תגובת </a:t>
            </a:r>
            <a:r>
              <a:rPr lang="en-US" sz="3200" dirty="0">
                <a:ea typeface="Times New Roman" panose="02020603050405020304" pitchFamily="18" charset="0"/>
                <a:cs typeface="+mj-cs"/>
              </a:rPr>
              <a:t>MACE</a:t>
            </a:r>
            <a:r>
              <a:rPr lang="he-IL" sz="32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49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63" y="333042"/>
            <a:ext cx="10515600" cy="1046580"/>
          </a:xfrm>
        </p:spPr>
        <p:txBody>
          <a:bodyPr>
            <a:normAutofit/>
          </a:bodyPr>
          <a:lstStyle/>
          <a:p>
            <a:pPr algn="r"/>
            <a:r>
              <a:rPr lang="he-IL" sz="6000" b="1" dirty="0">
                <a:latin typeface="Aharoni" panose="02010803020104030203" pitchFamily="2" charset="-79"/>
              </a:rPr>
              <a:t>שיטות וחומרים</a:t>
            </a:r>
            <a:endParaRPr lang="en-US" sz="6000" b="1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534" y="1541754"/>
            <a:ext cx="8999622" cy="56464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e-IL" sz="3200" u="sng" dirty="0">
                <a:latin typeface="Aharoni" panose="02010803020104030203" pitchFamily="2" charset="-79"/>
                <a:cs typeface="+mj-cs"/>
              </a:rPr>
              <a:t>בחירת פרוסת הסיליקון</a:t>
            </a:r>
            <a:endParaRPr lang="en-US" sz="3200" u="sng" dirty="0">
              <a:latin typeface="Aharoni" panose="02010803020104030203" pitchFamily="2" charset="-79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06703" y="2268536"/>
            <a:ext cx="5577438" cy="439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he-IL" dirty="0">
                <a:latin typeface="Aharoni" panose="02010803020104030203" pitchFamily="2" charset="-79"/>
                <a:cs typeface="+mj-cs"/>
              </a:rPr>
              <a:t>לקבלת מבנה אחיד ועמודות אנכיות חשוב: </a:t>
            </a:r>
          </a:p>
          <a:p>
            <a:pPr algn="just" rtl="1"/>
            <a:r>
              <a:rPr lang="he-IL" dirty="0">
                <a:latin typeface="Aharoni" panose="02010803020104030203" pitchFamily="2" charset="-79"/>
                <a:cs typeface="+mj-cs"/>
              </a:rPr>
              <a:t>להשתמש בפרוסת סיליקון מסוג </a:t>
            </a:r>
            <a:r>
              <a:rPr lang="en-US" dirty="0">
                <a:latin typeface="Aharoni" panose="02010803020104030203" pitchFamily="2" charset="-79"/>
                <a:cs typeface="+mj-cs"/>
              </a:rPr>
              <a:t>.</a:t>
            </a:r>
            <a:r>
              <a:rPr lang="en-US" dirty="0">
                <a:cs typeface="+mj-cs"/>
              </a:rPr>
              <a:t>p-type</a:t>
            </a:r>
            <a:r>
              <a:rPr lang="he-IL" dirty="0">
                <a:cs typeface="+mj-cs"/>
              </a:rPr>
              <a:t> </a:t>
            </a:r>
          </a:p>
          <a:p>
            <a:pPr algn="just" rtl="1"/>
            <a:r>
              <a:rPr lang="he-IL" dirty="0">
                <a:latin typeface="Aharoni" panose="02010803020104030203" pitchFamily="2" charset="-79"/>
                <a:cs typeface="+mj-cs"/>
              </a:rPr>
              <a:t>כיווניות</a:t>
            </a:r>
            <a:r>
              <a:rPr lang="en-US" dirty="0">
                <a:latin typeface="Aharoni" panose="02010803020104030203" pitchFamily="2" charset="-79"/>
                <a:cs typeface="+mj-cs"/>
              </a:rPr>
              <a:t> </a:t>
            </a:r>
            <a:r>
              <a:rPr lang="he-IL" dirty="0">
                <a:latin typeface="Aharoni" panose="02010803020104030203" pitchFamily="2" charset="-79"/>
                <a:cs typeface="+mj-cs"/>
              </a:rPr>
              <a:t> סיליקון &lt;100&gt;.</a:t>
            </a:r>
          </a:p>
          <a:p>
            <a:pPr algn="just" rtl="1"/>
            <a:r>
              <a:rPr lang="he-IL" dirty="0">
                <a:latin typeface="Aharoni" panose="02010803020104030203" pitchFamily="2" charset="-79"/>
                <a:cs typeface="+mj-cs"/>
              </a:rPr>
              <a:t>בעזרת מכשיר </a:t>
            </a:r>
            <a:r>
              <a:rPr lang="en-US" dirty="0">
                <a:cs typeface="+mj-cs"/>
              </a:rPr>
              <a:t>dicing saw</a:t>
            </a:r>
            <a:r>
              <a:rPr lang="he-IL" dirty="0">
                <a:cs typeface="+mj-cs"/>
              </a:rPr>
              <a:t> </a:t>
            </a:r>
            <a:r>
              <a:rPr lang="he-IL" dirty="0">
                <a:latin typeface="Aharoni" panose="02010803020104030203" pitchFamily="2" charset="-79"/>
                <a:cs typeface="+mj-cs"/>
              </a:rPr>
              <a:t>מדקקים את החלק האחורי של פרוסת הסיליקון באזור המחטים.</a:t>
            </a:r>
          </a:p>
          <a:p>
            <a:pPr algn="r" rtl="1"/>
            <a:endParaRPr lang="en-US" dirty="0"/>
          </a:p>
        </p:txBody>
      </p:sp>
      <p:pic>
        <p:nvPicPr>
          <p:cNvPr id="5" name="תמונה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4"/>
          <a:stretch/>
        </p:blipFill>
        <p:spPr bwMode="auto">
          <a:xfrm>
            <a:off x="238764" y="1101856"/>
            <a:ext cx="5419293" cy="3972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8764" y="5233138"/>
            <a:ext cx="5423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( </a:t>
            </a:r>
            <a:r>
              <a:rPr lang="en-US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a</a:t>
            </a:r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) תמונת </a:t>
            </a:r>
            <a:r>
              <a:rPr lang="en-US" sz="1600" dirty="0">
                <a:ea typeface="Times New Roman" panose="02020603050405020304" pitchFamily="18" charset="0"/>
                <a:cs typeface="+mj-cs"/>
              </a:rPr>
              <a:t>SEM</a:t>
            </a:r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של ננו-עמודות סיליקון אשר התקבלו מסיליקון מצופה כסף ואיכול בתמיסה למשך 30 דקות. (</a:t>
            </a:r>
            <a:r>
              <a:rPr lang="en-US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b</a:t>
            </a:r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) מבט מלמעלה ב-</a:t>
            </a:r>
            <a:r>
              <a:rPr lang="en-US" sz="1600" dirty="0">
                <a:ea typeface="Times New Roman" panose="02020603050405020304" pitchFamily="18" charset="0"/>
                <a:cs typeface="+mj-cs"/>
              </a:rPr>
              <a:t>TEM</a:t>
            </a:r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, חלק עליון</a:t>
            </a:r>
            <a:r>
              <a:rPr lang="en-US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/>
            </a:r>
            <a:br>
              <a:rPr lang="en-US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</a:br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(</a:t>
            </a:r>
            <a:r>
              <a:rPr lang="en-US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c</a:t>
            </a:r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) מבט מלמעלה ב-</a:t>
            </a:r>
            <a:r>
              <a:rPr lang="en-US" sz="1600" dirty="0">
                <a:ea typeface="Times New Roman" panose="02020603050405020304" pitchFamily="18" charset="0"/>
                <a:cs typeface="+mj-cs"/>
              </a:rPr>
              <a:t>TEM</a:t>
            </a:r>
            <a:r>
              <a:rPr lang="he-IL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, חלק תחתון (כמסומן בחיצים)</a:t>
            </a:r>
            <a:r>
              <a:rPr lang="en-US" sz="16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.</a:t>
            </a:r>
          </a:p>
          <a:p>
            <a:pPr algn="just" rtl="1"/>
            <a:r>
              <a:rPr lang="he-IL" sz="1600" dirty="0">
                <a:ea typeface="Times New Roman" panose="02020603050405020304" pitchFamily="18" charset="0"/>
                <a:cs typeface="+mj-cs"/>
              </a:rPr>
              <a:t>(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(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Milazzo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et al., 2013</a:t>
            </a:r>
            <a:endParaRPr lang="en-US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138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Aharoni" panose="02010803020104030203" pitchFamily="2" charset="-79"/>
              </a:rPr>
              <a:t>שיטות וחומרים</a:t>
            </a:r>
            <a:endParaRPr lang="en-US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882" y="1367817"/>
            <a:ext cx="7901697" cy="533224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600" dirty="0">
                <a:latin typeface="Aharoni" panose="02010803020104030203" pitchFamily="2" charset="-79"/>
                <a:cs typeface="+mj-cs"/>
              </a:rPr>
              <a:t>פיזור </a:t>
            </a:r>
            <a:r>
              <a:rPr lang="he-IL" sz="3600" dirty="0" err="1">
                <a:latin typeface="Aharoni" panose="02010803020104030203" pitchFamily="2" charset="-79"/>
                <a:cs typeface="+mj-cs"/>
              </a:rPr>
              <a:t>בידים</a:t>
            </a:r>
            <a:endParaRPr lang="he-IL" sz="3600" dirty="0">
              <a:latin typeface="Aharoni" panose="02010803020104030203" pitchFamily="2" charset="-79"/>
              <a:cs typeface="+mj-cs"/>
            </a:endParaRPr>
          </a:p>
          <a:p>
            <a:pPr marL="0" indent="0" algn="just" rtl="1">
              <a:buNone/>
            </a:pPr>
            <a:r>
              <a:rPr lang="he-IL" dirty="0">
                <a:latin typeface="Aharoni" panose="02010803020104030203" pitchFamily="2" charset="-79"/>
                <a:cs typeface="+mj-cs"/>
              </a:rPr>
              <a:t>לאחר ניקוי הפרוסה </a:t>
            </a:r>
            <a:r>
              <a:rPr lang="he-IL" dirty="0" err="1">
                <a:latin typeface="Aharoni" panose="02010803020104030203" pitchFamily="2" charset="-79"/>
                <a:cs typeface="+mj-cs"/>
              </a:rPr>
              <a:t>בפירנה</a:t>
            </a:r>
            <a:r>
              <a:rPr lang="he-IL" dirty="0">
                <a:latin typeface="Aharoni" panose="02010803020104030203" pitchFamily="2" charset="-79"/>
                <a:cs typeface="+mj-cs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+mj-cs"/>
              </a:rPr>
              <a:t>ופלזמת</a:t>
            </a:r>
            <a:r>
              <a:rPr lang="he-IL" dirty="0">
                <a:latin typeface="Aharoni" panose="02010803020104030203" pitchFamily="2" charset="-79"/>
                <a:cs typeface="+mj-cs"/>
              </a:rPr>
              <a:t> חמצן מפזרים </a:t>
            </a:r>
            <a:r>
              <a:rPr lang="he-IL" dirty="0" err="1">
                <a:latin typeface="Aharoni" panose="02010803020104030203" pitchFamily="2" charset="-79"/>
                <a:cs typeface="+mj-cs"/>
              </a:rPr>
              <a:t>בידים</a:t>
            </a:r>
            <a:r>
              <a:rPr lang="he-IL" dirty="0">
                <a:latin typeface="Aharoni" panose="02010803020104030203" pitchFamily="2" charset="-79"/>
                <a:cs typeface="+mj-cs"/>
              </a:rPr>
              <a:t> על המשטח.</a:t>
            </a:r>
          </a:p>
          <a:p>
            <a:pPr marL="0" indent="0" algn="just" rtl="1">
              <a:buNone/>
            </a:pPr>
            <a:r>
              <a:rPr lang="he-IL" dirty="0">
                <a:latin typeface="Aharoni" panose="02010803020104030203" pitchFamily="2" charset="-79"/>
                <a:cs typeface="+mj-cs"/>
              </a:rPr>
              <a:t>שלב פיזור הבידים חשוב מאוד, פיזור אחיד של חד שכבה של הבידים, יבטיח קבלת עמודות בגדלים ומרווחים זהים. </a:t>
            </a:r>
          </a:p>
          <a:p>
            <a:pPr marL="0" indent="0" algn="just" rtl="1">
              <a:buNone/>
            </a:pPr>
            <a:r>
              <a:rPr lang="he-IL" dirty="0">
                <a:latin typeface="Aharoni" panose="02010803020104030203" pitchFamily="2" charset="-79"/>
                <a:cs typeface="+mj-cs"/>
              </a:rPr>
              <a:t>לצורך כך נוסו מספר תמיסות בטכניקות פיזור שונות למציאת השילוב המוצלח ביותר.</a:t>
            </a:r>
          </a:p>
          <a:p>
            <a:pPr marL="0" indent="0" algn="just" rtl="1">
              <a:buNone/>
            </a:pPr>
            <a:r>
              <a:rPr lang="he-IL" dirty="0">
                <a:latin typeface="Aharoni" panose="02010803020104030203" pitchFamily="2" charset="-79"/>
                <a:cs typeface="+mj-cs"/>
              </a:rPr>
              <a:t>לאחר פיזור הבידים מנדפים עם הפרוסה שכבה דקה של כסף לקטליזה.</a:t>
            </a:r>
            <a:endParaRPr lang="en-US" dirty="0">
              <a:latin typeface="Aharoni" panose="02010803020104030203" pitchFamily="2" charset="-79"/>
              <a:cs typeface="+mj-cs"/>
            </a:endParaRPr>
          </a:p>
        </p:txBody>
      </p:sp>
      <p:pic>
        <p:nvPicPr>
          <p:cNvPr id="20" name="תמונה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8" y="1367817"/>
            <a:ext cx="3221895" cy="2333625"/>
          </a:xfrm>
          <a:prstGeom prst="rect">
            <a:avLst/>
          </a:prstGeom>
          <a:noFill/>
          <a:ln w="0">
            <a:solidFill>
              <a:schemeClr val="bg2">
                <a:lumMod val="25000"/>
              </a:schemeClr>
            </a:solidFill>
          </a:ln>
        </p:spPr>
      </p:pic>
      <p:pic>
        <p:nvPicPr>
          <p:cNvPr id="21" name="תמונה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8" y="3796038"/>
            <a:ext cx="3221895" cy="2422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66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63" y="333042"/>
            <a:ext cx="10515600" cy="1046580"/>
          </a:xfrm>
        </p:spPr>
        <p:txBody>
          <a:bodyPr/>
          <a:lstStyle/>
          <a:p>
            <a:pPr algn="r"/>
            <a:r>
              <a:rPr lang="he-IL" b="1" dirty="0">
                <a:latin typeface="Aharoni" panose="02010803020104030203" pitchFamily="2" charset="-79"/>
              </a:rPr>
              <a:t>שיטות וחומרים</a:t>
            </a:r>
            <a:endParaRPr lang="en-US" b="1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925" y="1435893"/>
            <a:ext cx="8999622" cy="56464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he-IL" sz="3600" dirty="0">
                <a:latin typeface="Aharoni" panose="02010803020104030203" pitchFamily="2" charset="-79"/>
                <a:cs typeface="+mj-cs"/>
              </a:rPr>
              <a:t>ליתוגרפיה</a:t>
            </a:r>
            <a:endParaRPr lang="en-US" dirty="0">
              <a:latin typeface="Aharoni" panose="02010803020104030203" pitchFamily="2" charset="-79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4506" y="2268536"/>
            <a:ext cx="5979635" cy="439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he-IL" sz="2400" dirty="0">
                <a:latin typeface="Aharoni" panose="02010803020104030203" pitchFamily="2" charset="-79"/>
                <a:cs typeface="+mj-cs"/>
              </a:rPr>
              <a:t>קביעת מיקום האזור הפעיל במחט נעשית בעזרת ליתוגרפיה, טרם יצירת </a:t>
            </a:r>
            <a:r>
              <a:rPr lang="he-IL" sz="2400" dirty="0" err="1">
                <a:latin typeface="Aharoni" panose="02010803020104030203" pitchFamily="2" charset="-79"/>
                <a:cs typeface="+mj-cs"/>
              </a:rPr>
              <a:t>הפילרים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.</a:t>
            </a:r>
          </a:p>
          <a:p>
            <a:pPr algn="just" rtl="1"/>
            <a:r>
              <a:rPr lang="he-IL" sz="2400" dirty="0">
                <a:latin typeface="Aharoni" panose="02010803020104030203" pitchFamily="2" charset="-79"/>
                <a:cs typeface="+mj-cs"/>
              </a:rPr>
              <a:t>לקביעת אזורי החישה תוכננו שתי מסכות שונות בתוכנת </a:t>
            </a:r>
            <a:r>
              <a:rPr lang="en-US" sz="2400" dirty="0">
                <a:cs typeface="+mj-cs"/>
              </a:rPr>
              <a:t>CleWin4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.</a:t>
            </a:r>
          </a:p>
          <a:p>
            <a:pPr algn="just" rtl="1"/>
            <a:r>
              <a:rPr lang="he-IL" sz="2400" dirty="0">
                <a:latin typeface="Aharoni" panose="02010803020104030203" pitchFamily="2" charset="-79"/>
                <a:cs typeface="+mj-cs"/>
              </a:rPr>
              <a:t>להגנה על אזורי החישה, נעשה שימוש </a:t>
            </a:r>
            <a:r>
              <a:rPr lang="he-IL" sz="2400" dirty="0" err="1">
                <a:latin typeface="Aharoni" panose="02010803020104030203" pitchFamily="2" charset="-79"/>
                <a:cs typeface="+mj-cs"/>
              </a:rPr>
              <a:t>ברזיסט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 חיובי, </a:t>
            </a:r>
            <a:r>
              <a:rPr lang="en-US" sz="2400" dirty="0">
                <a:cs typeface="+mj-cs"/>
              </a:rPr>
              <a:t>AZ 1518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, המגיב לכל טווח ה-</a:t>
            </a:r>
            <a:r>
              <a:rPr lang="en-US" sz="2400" dirty="0">
                <a:cs typeface="+mj-cs"/>
              </a:rPr>
              <a:t>UV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 מ-310 עד 400 נ"מ.</a:t>
            </a:r>
          </a:p>
          <a:p>
            <a:pPr algn="just" rtl="1"/>
            <a:r>
              <a:rPr lang="he-IL" sz="2400" dirty="0">
                <a:latin typeface="Aharoni" panose="02010803020104030203" pitchFamily="2" charset="-79"/>
                <a:cs typeface="+mj-cs"/>
              </a:rPr>
              <a:t>לאחר פיתוח הדגימה מסירים את הכסף </a:t>
            </a:r>
            <a:r>
              <a:rPr lang="he-IL" sz="2400" dirty="0" err="1">
                <a:latin typeface="Aharoni" panose="02010803020104030203" pitchFamily="2" charset="-79"/>
                <a:cs typeface="+mj-cs"/>
              </a:rPr>
              <a:t>והבידים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.</a:t>
            </a:r>
          </a:p>
          <a:p>
            <a:pPr marL="0" indent="0" algn="just" rtl="1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33208" cy="346440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3294384"/>
            <a:ext cx="5233208" cy="36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4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63" y="188443"/>
            <a:ext cx="10515600" cy="1046580"/>
          </a:xfrm>
        </p:spPr>
        <p:txBody>
          <a:bodyPr/>
          <a:lstStyle/>
          <a:p>
            <a:pPr algn="r"/>
            <a:r>
              <a:rPr lang="he-IL" b="1" dirty="0">
                <a:latin typeface="Aharoni" panose="02010803020104030203" pitchFamily="2" charset="-79"/>
              </a:rPr>
              <a:t>שיטות וחומרים</a:t>
            </a:r>
            <a:endParaRPr lang="en-US" b="1" dirty="0">
              <a:latin typeface="Aharoni" panose="02010803020104030203" pitchFamily="2" charset="-79"/>
            </a:endParaRPr>
          </a:p>
        </p:txBody>
      </p:sp>
      <p:pic>
        <p:nvPicPr>
          <p:cNvPr id="2050" name="Picture 2" descr="Ag e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45" y="4450724"/>
            <a:ext cx="7486556" cy="21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6195" y="6579243"/>
            <a:ext cx="2828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Geyer et al., 2013)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429" y="1049202"/>
            <a:ext cx="9610834" cy="349558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400" u="sng" dirty="0">
                <a:cs typeface="+mj-cs"/>
              </a:rPr>
              <a:t>Metal assisting chemical etching</a:t>
            </a:r>
            <a:endParaRPr lang="he-IL" sz="2400" u="sng" dirty="0">
              <a:cs typeface="+mj-cs"/>
            </a:endParaRPr>
          </a:p>
          <a:p>
            <a:pPr marL="0" indent="0" algn="r">
              <a:buNone/>
            </a:pPr>
            <a:r>
              <a:rPr lang="he-IL" sz="2400" dirty="0">
                <a:latin typeface="Aharoni" panose="02010803020104030203" pitchFamily="2" charset="-79"/>
                <a:cs typeface="+mj-cs"/>
              </a:rPr>
              <a:t>התגובה מתחלקת לשני שלבי חיזור עיקריים </a:t>
            </a:r>
          </a:p>
          <a:p>
            <a:pPr marL="514350" indent="-514350" algn="just" rtl="1">
              <a:buAutoNum type="arabicPeriod"/>
            </a:pP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היווצרות של ננו-חורים חסרי סדר בסיליקון (</a:t>
            </a:r>
            <a:r>
              <a:rPr lang="en-US" sz="2400" dirty="0" err="1">
                <a:ea typeface="Times New Roman" panose="02020603050405020304" pitchFamily="18" charset="0"/>
                <a:cs typeface="+mj-cs"/>
              </a:rPr>
              <a:t>pSi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), בניוד החורים </a:t>
            </a:r>
            <a:r>
              <a:rPr lang="he-IL" sz="2400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הקימים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בפרוסות סיליקון מסוג </a:t>
            </a:r>
            <a:r>
              <a:rPr lang="en-US" sz="2400" dirty="0">
                <a:ea typeface="Times New Roman" panose="02020603050405020304" pitchFamily="18" charset="0"/>
                <a:cs typeface="+mj-cs"/>
              </a:rPr>
              <a:t>p-type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.</a:t>
            </a:r>
          </a:p>
          <a:p>
            <a:pPr marL="514350" indent="-514350" algn="just" rtl="1">
              <a:buAutoNum type="arabicPeriod"/>
            </a:pP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גימור אלקטרוכימי של הסיליקון </a:t>
            </a:r>
            <a:r>
              <a:rPr lang="en-US" sz="2400" dirty="0">
                <a:ea typeface="Times New Roman" panose="02020603050405020304" pitchFamily="18" charset="0"/>
                <a:cs typeface="+mj-cs"/>
              </a:rPr>
              <a:t>(</a:t>
            </a:r>
            <a:r>
              <a:rPr lang="en-US" sz="2400" dirty="0" err="1">
                <a:ea typeface="Times New Roman" panose="02020603050405020304" pitchFamily="18" charset="0"/>
                <a:cs typeface="+mj-cs"/>
              </a:rPr>
              <a:t>Electropolishing</a:t>
            </a:r>
            <a:r>
              <a:rPr lang="en-US" sz="2400" dirty="0">
                <a:ea typeface="Times New Roman" panose="02020603050405020304" pitchFamily="18" charset="0"/>
                <a:cs typeface="+mj-cs"/>
              </a:rPr>
              <a:t>)</a:t>
            </a:r>
            <a:r>
              <a:rPr lang="he-IL" sz="2400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. </a:t>
            </a:r>
          </a:p>
          <a:p>
            <a:pPr marL="0" indent="0" algn="just" rtl="1">
              <a:buNone/>
            </a:pPr>
            <a:r>
              <a:rPr lang="he-IL" sz="2400" dirty="0">
                <a:latin typeface="Aharoni" panose="02010803020104030203" pitchFamily="2" charset="-79"/>
                <a:cs typeface="+mj-cs"/>
              </a:rPr>
              <a:t>לאיכול העמודות משתמשים בתמיסת </a:t>
            </a:r>
            <a:r>
              <a:rPr lang="en-US" sz="2400" dirty="0">
                <a:cs typeface="+mj-cs"/>
              </a:rPr>
              <a:t>HF:H2O2:H2O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 ביחסים 9:1:22.5 </a:t>
            </a:r>
          </a:p>
          <a:p>
            <a:pPr marL="0" indent="0" algn="just" rtl="1">
              <a:buNone/>
            </a:pPr>
            <a:r>
              <a:rPr lang="he-IL" sz="2400" dirty="0">
                <a:latin typeface="Aharoni" panose="02010803020104030203" pitchFamily="2" charset="-79"/>
                <a:cs typeface="+mj-cs"/>
              </a:rPr>
              <a:t>לבסוף, בעזרת שכבת רזיסט עבה מבצעים במכשיר </a:t>
            </a:r>
            <a:r>
              <a:rPr lang="en-US" sz="2400" dirty="0">
                <a:cs typeface="+mj-cs"/>
              </a:rPr>
              <a:t>Deep Silicon Etcher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 איכול יבש לקבלת צורת המחטים</a:t>
            </a:r>
            <a:endParaRPr lang="en-US" sz="2400" dirty="0">
              <a:latin typeface="Aharoni" panose="02010803020104030203" pitchFamily="2" charset="-79"/>
              <a:cs typeface="+mj-cs"/>
            </a:endParaRP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768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63" y="333042"/>
            <a:ext cx="10515600" cy="1046580"/>
          </a:xfrm>
        </p:spPr>
        <p:txBody>
          <a:bodyPr>
            <a:normAutofit/>
          </a:bodyPr>
          <a:lstStyle/>
          <a:p>
            <a:pPr algn="r"/>
            <a:r>
              <a:rPr lang="he-IL" sz="5400" b="1" dirty="0">
                <a:latin typeface="Aharoni" panose="02010803020104030203" pitchFamily="2" charset="-79"/>
              </a:rPr>
              <a:t>שיטות וחומרים</a:t>
            </a:r>
            <a:endParaRPr lang="en-US" sz="5400" b="1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641" y="1471121"/>
            <a:ext cx="8999622" cy="56464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e-IL" sz="3600" dirty="0">
                <a:latin typeface="Aharoni" panose="02010803020104030203" pitchFamily="2" charset="-79"/>
                <a:cs typeface="+mj-cs"/>
              </a:rPr>
              <a:t>התמרות </a:t>
            </a:r>
            <a:r>
              <a:rPr lang="he-IL" sz="3600" dirty="0" err="1">
                <a:latin typeface="Aharoni" panose="02010803020104030203" pitchFamily="2" charset="-79"/>
                <a:cs typeface="+mj-cs"/>
              </a:rPr>
              <a:t>וסנסינג</a:t>
            </a:r>
            <a:endParaRPr lang="en-US" sz="3600" dirty="0">
              <a:latin typeface="Aharoni" panose="02010803020104030203" pitchFamily="2" charset="-79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51825" y="2160485"/>
            <a:ext cx="4235677" cy="500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he-IL" sz="2400" dirty="0">
                <a:latin typeface="Aharoni" panose="02010803020104030203" pitchFamily="2" charset="-79"/>
                <a:cs typeface="+mj-cs"/>
              </a:rPr>
              <a:t>להתמרות נבחרו שני נוגדים שונים.</a:t>
            </a:r>
          </a:p>
          <a:p>
            <a:pPr marL="0" indent="0" algn="just" rtl="1">
              <a:buNone/>
            </a:pPr>
            <a:r>
              <a:rPr lang="he-IL" sz="2400" dirty="0">
                <a:latin typeface="Aharoni" panose="02010803020104030203" pitchFamily="2" charset="-79"/>
                <a:cs typeface="+mj-cs"/>
              </a:rPr>
              <a:t>נוגדן </a:t>
            </a:r>
            <a:r>
              <a:rPr lang="en-US" sz="2400" dirty="0" err="1">
                <a:cs typeface="+mj-cs"/>
              </a:rPr>
              <a:t>cTnT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 ונוגדן </a:t>
            </a:r>
            <a:r>
              <a:rPr lang="en-US" sz="2400" dirty="0">
                <a:cs typeface="+mj-cs"/>
              </a:rPr>
              <a:t>GFP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.</a:t>
            </a:r>
          </a:p>
          <a:p>
            <a:pPr marL="0" indent="0" algn="just" rtl="1">
              <a:buNone/>
            </a:pPr>
            <a:r>
              <a:rPr lang="he-IL" sz="2400" dirty="0">
                <a:latin typeface="Aharoni" panose="02010803020104030203" pitchFamily="2" charset="-79"/>
                <a:cs typeface="+mj-cs"/>
              </a:rPr>
              <a:t>חלבון</a:t>
            </a:r>
            <a:r>
              <a:rPr lang="he-IL" sz="2400" dirty="0">
                <a:latin typeface="Aharoni" panose="02010803020104030203" pitchFamily="2" charset="-79"/>
              </a:rPr>
              <a:t> </a:t>
            </a:r>
            <a:r>
              <a:rPr lang="en-US" sz="2400" dirty="0">
                <a:cs typeface="+mj-cs"/>
              </a:rPr>
              <a:t>GFP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 הינו חלבון</a:t>
            </a:r>
            <a:r>
              <a:rPr lang="he-IL" sz="2400" dirty="0">
                <a:latin typeface="Aharoni" panose="02010803020104030203" pitchFamily="2" charset="-79"/>
              </a:rPr>
              <a:t> 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פלואורסצנטי הבולע באורך גל </a:t>
            </a:r>
            <a:r>
              <a:rPr lang="en-US" sz="2000" dirty="0">
                <a:cs typeface="+mj-cs"/>
              </a:rPr>
              <a:t>480nm</a:t>
            </a:r>
            <a:r>
              <a:rPr lang="he-IL" sz="2400" dirty="0">
                <a:latin typeface="Aharoni" panose="02010803020104030203" pitchFamily="2" charset="-79"/>
                <a:cs typeface="+mj-cs"/>
              </a:rPr>
              <a:t> ופולט ב – </a:t>
            </a:r>
            <a:r>
              <a:rPr lang="en-US" sz="2400" dirty="0">
                <a:latin typeface="Aharoni" panose="02010803020104030203" pitchFamily="2" charset="-79"/>
                <a:cs typeface="+mj-cs"/>
              </a:rPr>
              <a:t/>
            </a:r>
            <a:br>
              <a:rPr lang="en-US" sz="2400" dirty="0">
                <a:latin typeface="Aharoni" panose="02010803020104030203" pitchFamily="2" charset="-79"/>
                <a:cs typeface="+mj-cs"/>
              </a:rPr>
            </a:br>
            <a:r>
              <a:rPr lang="he-IL" sz="2400" dirty="0">
                <a:latin typeface="Aharoni" panose="02010803020104030203" pitchFamily="2" charset="-79"/>
                <a:cs typeface="+mj-cs"/>
              </a:rPr>
              <a:t> </a:t>
            </a:r>
            <a:r>
              <a:rPr lang="en-US" sz="2000" dirty="0">
                <a:cs typeface="+mj-cs"/>
              </a:rPr>
              <a:t>515-520nm</a:t>
            </a:r>
            <a:endParaRPr lang="he-IL" sz="2000" dirty="0">
              <a:cs typeface="+mj-cs"/>
            </a:endParaRPr>
          </a:p>
          <a:p>
            <a:pPr marL="0" indent="0" algn="just" rtl="1">
              <a:buNone/>
            </a:pPr>
            <a:r>
              <a:rPr lang="he-IL" sz="2400" dirty="0">
                <a:latin typeface="Aharoni" panose="02010803020104030203" pitchFamily="2" charset="-79"/>
                <a:cs typeface="+mj-cs"/>
              </a:rPr>
              <a:t>בשל ניצולת נמוכה בסוף התהליך מבצעים חסימה כימית וחסימה פיזיקלית.</a:t>
            </a:r>
            <a:endParaRPr lang="en-US" sz="2400" dirty="0">
              <a:latin typeface="Aharoni" panose="02010803020104030203" pitchFamily="2" charset="-79"/>
              <a:cs typeface="+mj-cs"/>
            </a:endParaRPr>
          </a:p>
          <a:p>
            <a:pPr marL="0" indent="0" algn="just" rtl="1">
              <a:buNone/>
            </a:pPr>
            <a:endParaRPr lang="he-IL" dirty="0">
              <a:latin typeface="Aharoni" panose="02010803020104030203" pitchFamily="2" charset="-79"/>
              <a:cs typeface="+mj-cs"/>
            </a:endParaRPr>
          </a:p>
          <a:p>
            <a:pPr marL="0" indent="0" algn="just" rtl="1">
              <a:buNone/>
            </a:pPr>
            <a:endParaRPr lang="en-US" dirty="0"/>
          </a:p>
        </p:txBody>
      </p:sp>
      <p:pic>
        <p:nvPicPr>
          <p:cNvPr id="5" name="תמונה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5653" r="26351" b="32446"/>
          <a:stretch/>
        </p:blipFill>
        <p:spPr bwMode="auto">
          <a:xfrm>
            <a:off x="92306" y="1172094"/>
            <a:ext cx="6833062" cy="4513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837" y="57607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he-IL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התגובה </a:t>
            </a:r>
            <a:r>
              <a:rPr lang="he-IL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הנוקלאופילית</a:t>
            </a:r>
            <a:r>
              <a:rPr lang="he-IL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בה </a:t>
            </a:r>
            <a:r>
              <a:rPr lang="he-IL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גלוטראלדהיד</a:t>
            </a:r>
            <a:r>
              <a:rPr lang="he-IL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נקשר לאמין הראשוני של   </a:t>
            </a:r>
            <a:r>
              <a:rPr lang="en-US" dirty="0">
                <a:ea typeface="Times New Roman" panose="02020603050405020304" pitchFamily="18" charset="0"/>
                <a:cs typeface="+mj-cs"/>
              </a:rPr>
              <a:t>APDMES </a:t>
            </a:r>
            <a:r>
              <a:rPr lang="he-IL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הקשור למחט ליצירת </a:t>
            </a:r>
            <a:r>
              <a:rPr lang="he-IL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אימין</a:t>
            </a:r>
            <a:r>
              <a:rPr lang="he-IL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ובחיזור ע"י </a:t>
            </a:r>
            <a:r>
              <a:rPr lang="he-IL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ציאנובורוהידיד</a:t>
            </a:r>
            <a:r>
              <a:rPr lang="he-IL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מתקבל אמין שניוני יציב בתגובת </a:t>
            </a:r>
            <a:r>
              <a:rPr lang="he-IL" dirty="0" err="1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אמינציה</a:t>
            </a:r>
            <a:r>
              <a:rPr lang="he-IL" dirty="0">
                <a:latin typeface="Aharoni" panose="02010803020104030203" pitchFamily="2" charset="-79"/>
                <a:ea typeface="Times New Roman" panose="02020603050405020304" pitchFamily="18" charset="0"/>
                <a:cs typeface="+mj-cs"/>
              </a:rPr>
              <a:t> מחזרת.</a:t>
            </a:r>
            <a:endParaRPr lang="en-US" dirty="0">
              <a:latin typeface="Aharoni" panose="02010803020104030203" pitchFamily="2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114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0FC4D291-CFBB-4F2B-8387-BE25EF39D1E9}"/>
</file>

<file path=customXml/itemProps2.xml><?xml version="1.0" encoding="utf-8"?>
<ds:datastoreItem xmlns:ds="http://schemas.openxmlformats.org/officeDocument/2006/customXml" ds:itemID="{E29C7017-7CA1-4602-A79D-41771046A6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723</Words>
  <Application>Microsoft Office PowerPoint</Application>
  <PresentationFormat>מסך רחב</PresentationFormat>
  <Paragraphs>75</Paragraphs>
  <Slides>13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Times New Roman</vt:lpstr>
      <vt:lpstr>Office Theme</vt:lpstr>
      <vt:lpstr>ייצור ננו עמודות סיליקון על גבי מחטים זעירות לחיישנים ביולוגיים, בשיטת איכול סלקטיבי ע"י קטליזת מתכות</vt:lpstr>
      <vt:lpstr>תוכן עניינים</vt:lpstr>
      <vt:lpstr>מבוא</vt:lpstr>
      <vt:lpstr>שאלת המחקר</vt:lpstr>
      <vt:lpstr>שיטות וחומרים</vt:lpstr>
      <vt:lpstr>שיטות וחומרים</vt:lpstr>
      <vt:lpstr>שיטות וחומרים</vt:lpstr>
      <vt:lpstr>שיטות וחומרים</vt:lpstr>
      <vt:lpstr>שיטות וחומרים</vt:lpstr>
      <vt:lpstr>מדידות ותוצאות </vt:lpstr>
      <vt:lpstr>מדידות ותוצאות </vt:lpstr>
      <vt:lpstr>מסקנות ודיון </vt:lpstr>
      <vt:lpstr>תודות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ייצור ננו עמודות סיליקון על גבי מחטים זעירות לחיישנים ביולוגיים, בשיטת איכול סלקטיבי ע"י קטליזת מתכות</dc:title>
  <dc:creator>Adva Raz</dc:creator>
  <cp:keywords/>
  <dc:description/>
  <cp:lastModifiedBy>oripa</cp:lastModifiedBy>
  <cp:revision>37</cp:revision>
  <dcterms:created xsi:type="dcterms:W3CDTF">2022-08-01T11:42:33Z</dcterms:created>
  <dcterms:modified xsi:type="dcterms:W3CDTF">2022-11-20T08:12:55Z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-757162973</vt:i4>
  </property>
  <property fmtid="{D5CDD505-2E9C-101B-9397-08002B2CF9AE}" pid="3" name="_NewReviewCycle">
    <vt:lpwstr/>
  </property>
  <property fmtid="{D5CDD505-2E9C-101B-9397-08002B2CF9AE}" pid="4" name="_EmailSubject">
    <vt:lpwstr>הילה גובי - סיום פרויקט מחקר בכימיה</vt:lpwstr>
  </property>
  <property fmtid="{D5CDD505-2E9C-101B-9397-08002B2CF9AE}" pid="5" name="_AuthorEmail">
    <vt:lpwstr>anatba@openu.ac.il</vt:lpwstr>
  </property>
  <property fmtid="{D5CDD505-2E9C-101B-9397-08002B2CF9AE}" pid="6" name="_AuthorEmailDisplayName">
    <vt:lpwstr>Anat Barnea</vt:lpwstr>
  </property>
  <property fmtid="{D5CDD505-2E9C-101B-9397-08002B2CF9AE}" pid="7" name="ContentTypeId">
    <vt:lpwstr>0x010100D6F61E74F7254FFAACE179AD514BF94B00E5BAFAE9EC481B44A887128AEA8B460D</vt:lpwstr>
  </property>
</Properties>
</file>